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handoutMasterIdLst>
    <p:handoutMasterId r:id="rId23"/>
  </p:handoutMasterIdLst>
  <p:sldIdLst>
    <p:sldId id="258" r:id="rId2"/>
    <p:sldId id="260" r:id="rId3"/>
    <p:sldId id="261" r:id="rId4"/>
    <p:sldId id="262" r:id="rId5"/>
    <p:sldId id="263" r:id="rId6"/>
    <p:sldId id="265" r:id="rId7"/>
    <p:sldId id="266" r:id="rId8"/>
    <p:sldId id="268" r:id="rId9"/>
    <p:sldId id="269" r:id="rId10"/>
    <p:sldId id="267" r:id="rId11"/>
    <p:sldId id="270" r:id="rId12"/>
    <p:sldId id="271" r:id="rId13"/>
    <p:sldId id="272" r:id="rId14"/>
    <p:sldId id="273" r:id="rId15"/>
    <p:sldId id="274" r:id="rId16"/>
    <p:sldId id="275" r:id="rId17"/>
    <p:sldId id="278" r:id="rId18"/>
    <p:sldId id="279" r:id="rId19"/>
    <p:sldId id="276" r:id="rId20"/>
    <p:sldId id="277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3B4B98B0-60AC-42C2-AFA5-B58CD77FA1E5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69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1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5" d="100"/>
          <a:sy n="65" d="100"/>
        </p:scale>
        <p:origin x="2784" y="4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EEBDA6D-DC69-4DCE-BAF7-6763517D3376}" type="datetimeFigureOut">
              <a:rPr lang="en-US"/>
              <a:t>8/30/2021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2977E94-A6AB-4E02-8E43-E89F9CF4757F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15425838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37F6C43-988E-4257-9A1C-C162EF036D58}" type="datetimeFigureOut">
              <a:rPr lang="en-US"/>
              <a:t>8/30/2021</a:t>
            </a:fld>
            <a:endParaRPr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ED491D0-8E1B-49C7-849B-A28568D94497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7263258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 bwMode="invGray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2832533" y="1371600"/>
            <a:ext cx="9359467" cy="2971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0" name="Rectangle 9"/>
          <p:cNvSpPr/>
          <p:nvPr/>
        </p:nvSpPr>
        <p:spPr>
          <a:xfrm>
            <a:off x="2832533" y="4462272"/>
            <a:ext cx="9359467" cy="103327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 bwMode="black">
          <a:xfrm>
            <a:off x="3175199" y="1943842"/>
            <a:ext cx="8500062" cy="2387600"/>
          </a:xfrm>
        </p:spPr>
        <p:txBody>
          <a:bodyPr anchor="b"/>
          <a:lstStyle>
            <a:lvl1pPr algn="l">
              <a:lnSpc>
                <a:spcPct val="90000"/>
              </a:lnSpc>
              <a:defRPr sz="6000" b="1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175199" y="4538659"/>
            <a:ext cx="8500062" cy="865321"/>
          </a:xfrm>
        </p:spPr>
        <p:txBody>
          <a:bodyPr/>
          <a:lstStyle>
            <a:lvl1pPr marL="0" indent="0" algn="l">
              <a:spcBef>
                <a:spcPts val="0"/>
              </a:spcBef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2CCFE9AC-F15C-4FA0-A6F1-298829FA691D}" type="datetimeFigureOut">
              <a:rPr lang="en-US" smtClean="0"/>
              <a:pPr/>
              <a:t>8/30/2021</a:t>
            </a:fld>
            <a:endParaRPr lang="en-US" dirty="0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endParaRPr lang="en-US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BD266BE7-899D-4075-917F-DBDE33B6B69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75499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CFE9AC-F15C-4FA0-A6F1-298829FA691D}" type="datetimeFigureOut">
              <a:rPr lang="en-US"/>
              <a:t>8/30/2021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266BE7-899D-4075-917F-DBDE33B6B692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6644058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 rot="5400000">
            <a:off x="8267671" y="3370131"/>
            <a:ext cx="6858000" cy="11887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invGray">
          <a:xfrm rot="5400000">
            <a:off x="7523375" y="2743540"/>
            <a:ext cx="6857433" cy="1371487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266348" y="462249"/>
            <a:ext cx="1370886" cy="5714714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78199" y="462249"/>
            <a:ext cx="9693088" cy="571471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78199" y="6356350"/>
            <a:ext cx="1971947" cy="365125"/>
          </a:xfrm>
        </p:spPr>
        <p:txBody>
          <a:bodyPr/>
          <a:lstStyle/>
          <a:p>
            <a:fld id="{2CCFE9AC-F15C-4FA0-A6F1-298829FA691D}" type="datetimeFigureOut">
              <a:rPr lang="en-US"/>
              <a:t>8/30/2021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382374" y="6356350"/>
            <a:ext cx="5687786" cy="365125"/>
          </a:xfrm>
        </p:spPr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102389" y="6356350"/>
            <a:ext cx="1968898" cy="365125"/>
          </a:xfrm>
        </p:spPr>
        <p:txBody>
          <a:bodyPr/>
          <a:lstStyle/>
          <a:p>
            <a:fld id="{BD266BE7-899D-4075-917F-DBDE33B6B692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0294111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CFE9AC-F15C-4FA0-A6F1-298829FA691D}" type="datetimeFigureOut">
              <a:rPr lang="en-US"/>
              <a:t>8/30/2021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266BE7-899D-4075-917F-DBDE33B6B692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5413334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 bwMode="invGray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3502152" y="-20637"/>
            <a:ext cx="7315200" cy="4343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9" name="Rectangle 8"/>
          <p:cNvSpPr/>
          <p:nvPr/>
        </p:nvSpPr>
        <p:spPr>
          <a:xfrm>
            <a:off x="3502152" y="4462272"/>
            <a:ext cx="7315200" cy="171907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">
          <a:xfrm>
            <a:off x="3838015" y="658346"/>
            <a:ext cx="6597464" cy="3664417"/>
          </a:xfrm>
        </p:spPr>
        <p:txBody>
          <a:bodyPr anchor="b">
            <a:normAutofit/>
          </a:bodyPr>
          <a:lstStyle>
            <a:lvl1pPr>
              <a:lnSpc>
                <a:spcPct val="90000"/>
              </a:lnSpc>
              <a:defRPr sz="5000" b="1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38014" y="4589463"/>
            <a:ext cx="6597465" cy="1500187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2CCFE9AC-F15C-4FA0-A6F1-298829FA691D}" type="datetimeFigureOut">
              <a:rPr lang="en-US" smtClean="0"/>
              <a:pPr/>
              <a:t>8/30/2021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BD266BE7-899D-4075-917F-DBDE33B6B69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24528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80160" y="2194560"/>
            <a:ext cx="4489704" cy="398678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15368" y="2194560"/>
            <a:ext cx="4493424" cy="398678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CFE9AC-F15C-4FA0-A6F1-298829FA691D}" type="datetimeFigureOut">
              <a:rPr lang="en-US"/>
              <a:t>8/30/2021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266BE7-899D-4075-917F-DBDE33B6B692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2010400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80160" y="1828456"/>
            <a:ext cx="4489704" cy="83069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80160" y="2743194"/>
            <a:ext cx="4489704" cy="343376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19088" y="1828456"/>
            <a:ext cx="4489704" cy="83069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19088" y="2743194"/>
            <a:ext cx="4489704" cy="343376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CFE9AC-F15C-4FA0-A6F1-298829FA691D}" type="datetimeFigureOut">
              <a:rPr lang="en-US"/>
              <a:t>8/30/2021</a:t>
            </a:fld>
            <a:endParaRPr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266BE7-899D-4075-917F-DBDE33B6B692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2612869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CFE9AC-F15C-4FA0-A6F1-298829FA691D}" type="datetimeFigureOut">
              <a:rPr lang="en-US"/>
              <a:t>8/30/2021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266BE7-899D-4075-917F-DBDE33B6B692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6416112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CFE9AC-F15C-4FA0-A6F1-298829FA691D}" type="datetimeFigureOut">
              <a:rPr lang="en-US"/>
              <a:t>8/30/2021</a:t>
            </a:fld>
            <a:endParaRPr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266BE7-899D-4075-917F-DBDE33B6B692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8302962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ctr">
            <a:normAutofit/>
          </a:bodyPr>
          <a:lstStyle>
            <a:lvl1pPr>
              <a:defRPr sz="300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4" name="Text Placeholder 2"/>
          <p:cNvSpPr>
            <a:spLocks noGrp="1"/>
          </p:cNvSpPr>
          <p:nvPr>
            <p:ph type="body" sz="half" idx="2"/>
          </p:nvPr>
        </p:nvSpPr>
        <p:spPr>
          <a:xfrm>
            <a:off x="1291818" y="2465294"/>
            <a:ext cx="3834874" cy="3711669"/>
          </a:xfrm>
        </p:spPr>
        <p:txBody>
          <a:bodyPr>
            <a:normAutofit/>
          </a:bodyPr>
          <a:lstStyle>
            <a:lvl1pPr marL="0" indent="0">
              <a:spcBef>
                <a:spcPts val="1500"/>
              </a:spcBef>
              <a:buNone/>
              <a:defRPr sz="22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Content Placeholder 3"/>
          <p:cNvSpPr>
            <a:spLocks noGrp="1"/>
          </p:cNvSpPr>
          <p:nvPr>
            <p:ph idx="1"/>
          </p:nvPr>
        </p:nvSpPr>
        <p:spPr>
          <a:xfrm>
            <a:off x="5518897" y="2465294"/>
            <a:ext cx="5174504" cy="3711669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CFE9AC-F15C-4FA0-A6F1-298829FA691D}" type="datetimeFigureOut">
              <a:rPr lang="en-US"/>
              <a:t>8/30/2021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266BE7-899D-4075-917F-DBDE33B6B692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1147424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ctr">
            <a:normAutofit/>
          </a:bodyPr>
          <a:lstStyle>
            <a:lvl1pPr>
              <a:defRPr sz="300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1819" y="2465293"/>
            <a:ext cx="3834874" cy="3711669"/>
          </a:xfrm>
        </p:spPr>
        <p:txBody>
          <a:bodyPr>
            <a:normAutofit/>
          </a:bodyPr>
          <a:lstStyle>
            <a:lvl1pPr marL="0" indent="0">
              <a:buNone/>
              <a:defRPr sz="22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Picture Placeholder 2" descr="An empty placeholder to add an image. Click on the placeholder and select the image that you wish to add"/>
          <p:cNvSpPr>
            <a:spLocks noGrp="1"/>
          </p:cNvSpPr>
          <p:nvPr>
            <p:ph type="pic" idx="1"/>
          </p:nvPr>
        </p:nvSpPr>
        <p:spPr>
          <a:xfrm>
            <a:off x="5518896" y="1828456"/>
            <a:ext cx="5389895" cy="5029544"/>
          </a:xfrm>
        </p:spPr>
        <p:txBody>
          <a:bodyPr tIns="1371600"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CFE9AC-F15C-4FA0-A6F1-298829FA691D}" type="datetimeFigureOut">
              <a:rPr lang="en-US"/>
              <a:t>8/30/2021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266BE7-899D-4075-917F-DBDE33B6B692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1613664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347472"/>
            <a:ext cx="12188952" cy="11887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invGray">
          <a:xfrm>
            <a:off x="0" y="457200"/>
            <a:ext cx="12188952" cy="1371257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black">
          <a:xfrm>
            <a:off x="1280160" y="466343"/>
            <a:ext cx="9628632" cy="13621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80160" y="2190749"/>
            <a:ext cx="9628632" cy="39862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280160" y="6356350"/>
            <a:ext cx="197194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1"/>
                </a:solidFill>
              </a:defRPr>
            </a:lvl1pPr>
          </a:lstStyle>
          <a:p>
            <a:fld id="{2CCFE9AC-F15C-4FA0-A6F1-298829FA691D}" type="datetimeFigureOut">
              <a:rPr lang="en-US" smtClean="0"/>
              <a:pPr/>
              <a:t>8/30/2021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252107" y="6356350"/>
            <a:ext cx="568778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aseline="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939894" y="6356350"/>
            <a:ext cx="196889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aseline="0">
                <a:solidFill>
                  <a:schemeClr val="tx1"/>
                </a:solidFill>
              </a:defRPr>
            </a:lvl1pPr>
          </a:lstStyle>
          <a:p>
            <a:fld id="{BD266BE7-899D-4075-917F-DBDE33B6B69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19210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5000"/>
        </a:lnSpc>
        <a:spcBef>
          <a:spcPct val="0"/>
        </a:spcBef>
        <a:buNone/>
        <a:defRPr sz="30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500"/>
        </a:spcBef>
        <a:buFont typeface="Wingdings" panose="05000000000000000000" pitchFamily="2" charset="2"/>
        <a:buChar char="§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300"/>
        </a:spcBef>
        <a:buFont typeface="Wingdings" panose="05000000000000000000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300"/>
        </a:spcBef>
        <a:buFont typeface="Wingdings" panose="05000000000000000000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0"/>
        </a:spcBef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0"/>
        </a:spcBef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00000"/>
        </a:lnSpc>
        <a:spcBef>
          <a:spcPts val="0"/>
        </a:spcBef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00000"/>
        </a:lnSpc>
        <a:spcBef>
          <a:spcPts val="0"/>
        </a:spcBef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00000"/>
        </a:lnSpc>
        <a:spcBef>
          <a:spcPts val="0"/>
        </a:spcBef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00000"/>
        </a:lnSpc>
        <a:spcBef>
          <a:spcPts val="0"/>
        </a:spcBef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5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43666880-F917-4C46-9BCA-C445F233379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43786" y="1454020"/>
            <a:ext cx="4362888" cy="2866641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ctr"/>
            <a:r>
              <a:rPr lang="en-US" sz="4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Dizziness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26983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F4ADE0-A387-47D7-A54B-C19022671F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dirty="0"/>
              <a:t>Review Of Systems</a:t>
            </a:r>
          </a:p>
        </p:txBody>
      </p:sp>
      <p:pic>
        <p:nvPicPr>
          <p:cNvPr id="4" name="Picture 3" descr="Graphical user interface, text, application, Teams&#10;&#10;Description automatically generated">
            <a:extLst>
              <a:ext uri="{FF2B5EF4-FFF2-40B4-BE49-F238E27FC236}">
                <a16:creationId xmlns:a16="http://schemas.microsoft.com/office/drawing/2014/main" id="{03014A9E-5D73-4B74-A859-F6C9A7DC71A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3021" y="1950725"/>
            <a:ext cx="9628632" cy="48423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06443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5D2E05-6510-4A1B-89DC-DDA5ADC69F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Dizziness flow sheet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BB9E743-204A-4DD2-821B-5CC1BCFB569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91223" y="1941739"/>
            <a:ext cx="8193734" cy="48406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82889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7B1C13-8143-4963-A04C-4EFBD10D67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dirty="0"/>
              <a:t>Objective Information</a:t>
            </a:r>
          </a:p>
        </p:txBody>
      </p:sp>
      <p:pic>
        <p:nvPicPr>
          <p:cNvPr id="4" name="Picture 3" descr="Graphical user interface, text, application, email&#10;&#10;Description automatically generated">
            <a:extLst>
              <a:ext uri="{FF2B5EF4-FFF2-40B4-BE49-F238E27FC236}">
                <a16:creationId xmlns:a16="http://schemas.microsoft.com/office/drawing/2014/main" id="{9C273045-343C-4CA7-B376-2A8AF768754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0734" y="3609144"/>
            <a:ext cx="4259132" cy="3221808"/>
          </a:xfrm>
          <a:prstGeom prst="rect">
            <a:avLst/>
          </a:prstGeom>
        </p:spPr>
      </p:pic>
      <p:pic>
        <p:nvPicPr>
          <p:cNvPr id="6" name="Picture 5" descr="Graphical user interface, text, application, email&#10;&#10;Description automatically generated">
            <a:extLst>
              <a:ext uri="{FF2B5EF4-FFF2-40B4-BE49-F238E27FC236}">
                <a16:creationId xmlns:a16="http://schemas.microsoft.com/office/drawing/2014/main" id="{BC093AFA-54DF-4EC6-97DF-9E2992B0BE8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0734" y="2227973"/>
            <a:ext cx="4259133" cy="1381171"/>
          </a:xfrm>
          <a:prstGeom prst="rect">
            <a:avLst/>
          </a:prstGeom>
        </p:spPr>
      </p:pic>
      <p:pic>
        <p:nvPicPr>
          <p:cNvPr id="12" name="Picture 11" descr="Graphical user interface, text, application, email&#10;&#10;Description automatically generated">
            <a:extLst>
              <a:ext uri="{FF2B5EF4-FFF2-40B4-BE49-F238E27FC236}">
                <a16:creationId xmlns:a16="http://schemas.microsoft.com/office/drawing/2014/main" id="{BE2E554E-CCA8-4B5F-9C88-6DC8E25A5AF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78973" y="3532110"/>
            <a:ext cx="3780454" cy="29948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65094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472F47-394C-4B1E-AED4-CE25A3B6E1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dirty="0"/>
              <a:t>Assessment and Plan</a:t>
            </a:r>
          </a:p>
        </p:txBody>
      </p:sp>
      <p:pic>
        <p:nvPicPr>
          <p:cNvPr id="4" name="Picture 3" descr="Graphical user interface, application, Teams&#10;&#10;Description automatically generated">
            <a:extLst>
              <a:ext uri="{FF2B5EF4-FFF2-40B4-BE49-F238E27FC236}">
                <a16:creationId xmlns:a16="http://schemas.microsoft.com/office/drawing/2014/main" id="{822CF178-B587-403C-A9F9-EAA668B68E8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0569" y="2082194"/>
            <a:ext cx="9335325" cy="41759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24408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6D617A-7AA4-4E42-962E-842EFCBD57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dirty="0"/>
              <a:t>Overview of Red Flags</a:t>
            </a:r>
          </a:p>
        </p:txBody>
      </p:sp>
      <p:pic>
        <p:nvPicPr>
          <p:cNvPr id="4" name="Picture 3" descr="Text&#10;&#10;Description automatically generated">
            <a:extLst>
              <a:ext uri="{FF2B5EF4-FFF2-40B4-BE49-F238E27FC236}">
                <a16:creationId xmlns:a16="http://schemas.microsoft.com/office/drawing/2014/main" id="{B095C58A-F21D-47A6-87CE-00847C156A5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19198"/>
          <a:stretch/>
        </p:blipFill>
        <p:spPr>
          <a:xfrm>
            <a:off x="2163116" y="1675071"/>
            <a:ext cx="7963991" cy="3354474"/>
          </a:xfrm>
          <a:prstGeom prst="rect">
            <a:avLst/>
          </a:prstGeom>
        </p:spPr>
      </p:pic>
      <p:pic>
        <p:nvPicPr>
          <p:cNvPr id="6" name="Picture 5" descr="A picture containing shape&#10;&#10;Description automatically generated">
            <a:extLst>
              <a:ext uri="{FF2B5EF4-FFF2-40B4-BE49-F238E27FC236}">
                <a16:creationId xmlns:a16="http://schemas.microsoft.com/office/drawing/2014/main" id="{79AA88F5-E5C4-4768-B053-55DB910229B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63116" y="5005992"/>
            <a:ext cx="7963991" cy="18053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53255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569F36-D57F-4F40-AD63-4388600CD3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Case Study: Subjective</a:t>
            </a:r>
          </a:p>
        </p:txBody>
      </p:sp>
      <p:pic>
        <p:nvPicPr>
          <p:cNvPr id="6" name="Picture 5" descr="Graphical user interface, text, application&#10;&#10;Description automatically generated with medium confidence">
            <a:extLst>
              <a:ext uri="{FF2B5EF4-FFF2-40B4-BE49-F238E27FC236}">
                <a16:creationId xmlns:a16="http://schemas.microsoft.com/office/drawing/2014/main" id="{08C3013C-563F-4038-839D-DE6E1570735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9881" y="5029545"/>
            <a:ext cx="9849638" cy="1952589"/>
          </a:xfrm>
          <a:prstGeom prst="rect">
            <a:avLst/>
          </a:prstGeom>
        </p:spPr>
      </p:pic>
      <p:pic>
        <p:nvPicPr>
          <p:cNvPr id="4" name="Picture 3" descr="Graphical user interface, text, application, email&#10;&#10;Description automatically generated">
            <a:extLst>
              <a:ext uri="{FF2B5EF4-FFF2-40B4-BE49-F238E27FC236}">
                <a16:creationId xmlns:a16="http://schemas.microsoft.com/office/drawing/2014/main" id="{93035742-7452-4AC1-A49E-28AF6AADBC2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9881" y="1534486"/>
            <a:ext cx="9849638" cy="40525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24759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B8DAFC-99C3-4954-A580-D3A17E9C2C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Case Study: Objective, Assessment and Plan</a:t>
            </a:r>
          </a:p>
        </p:txBody>
      </p:sp>
      <p:pic>
        <p:nvPicPr>
          <p:cNvPr id="6" name="Content Placeholder 5" descr="Text&#10;&#10;Description automatically generated">
            <a:extLst>
              <a:ext uri="{FF2B5EF4-FFF2-40B4-BE49-F238E27FC236}">
                <a16:creationId xmlns:a16="http://schemas.microsoft.com/office/drawing/2014/main" id="{3D69B7A1-FA78-4123-811F-3B1D6ACBD5D1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791074" y="1949682"/>
            <a:ext cx="4493424" cy="3870442"/>
          </a:xfrm>
        </p:spPr>
      </p:pic>
      <p:pic>
        <p:nvPicPr>
          <p:cNvPr id="8" name="Content Placeholder 7" descr="and waiting)&#10;&#10;Description automatically generated">
            <a:extLst>
              <a:ext uri="{FF2B5EF4-FFF2-40B4-BE49-F238E27FC236}">
                <a16:creationId xmlns:a16="http://schemas.microsoft.com/office/drawing/2014/main" id="{3546407F-3EE5-4929-B589-8915F97B5BB4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7042944" y="1949682"/>
            <a:ext cx="4357982" cy="3717102"/>
          </a:xfr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C887F8B1-E0DD-4277-A316-BF9B2DB84453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2557" t="14911" b="39150"/>
          <a:stretch/>
        </p:blipFill>
        <p:spPr>
          <a:xfrm>
            <a:off x="8072582" y="5324237"/>
            <a:ext cx="1149353" cy="253604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201283C2-5598-4717-97F5-113DAC455DC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042944" y="5577842"/>
            <a:ext cx="4357982" cy="6281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27520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137443-3EE9-44EB-BB66-72411F8040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dirty="0"/>
              <a:t>Case Study: Pathophysiology </a:t>
            </a:r>
          </a:p>
        </p:txBody>
      </p:sp>
      <p:pic>
        <p:nvPicPr>
          <p:cNvPr id="4" name="Picture 3" descr="Diagram&#10;&#10;Description automatically generated">
            <a:extLst>
              <a:ext uri="{FF2B5EF4-FFF2-40B4-BE49-F238E27FC236}">
                <a16:creationId xmlns:a16="http://schemas.microsoft.com/office/drawing/2014/main" id="{E43B6C5F-239A-4AB3-875D-03D0A4BED08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50456" y="2011057"/>
            <a:ext cx="9454859" cy="48469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56298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5A86C3-A0E7-4809-A7E6-0557C2854A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Graphical user interface, text, application, email&#10;&#10;Description automatically generated">
            <a:extLst>
              <a:ext uri="{FF2B5EF4-FFF2-40B4-BE49-F238E27FC236}">
                <a16:creationId xmlns:a16="http://schemas.microsoft.com/office/drawing/2014/main" id="{B0BFCC15-EA37-4E28-9562-FB5B7A073EC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80160" y="2001342"/>
            <a:ext cx="9317108" cy="42065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8734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9F1EE5-9F19-49F5-934B-961F1ECB68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Orthostatic Hypotension in Layman’s Terms</a:t>
            </a:r>
          </a:p>
        </p:txBody>
      </p:sp>
      <p:pic>
        <p:nvPicPr>
          <p:cNvPr id="4" name="Picture 3" descr="Graphical user interface&#10;&#10;Description automatically generated with medium confidence">
            <a:extLst>
              <a:ext uri="{FF2B5EF4-FFF2-40B4-BE49-F238E27FC236}">
                <a16:creationId xmlns:a16="http://schemas.microsoft.com/office/drawing/2014/main" id="{F45AB266-ABBE-49EE-BFED-89D4EB3BC76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61291" y="2042271"/>
            <a:ext cx="9237470" cy="47024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65063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Dizziness: Approach to the Diagnosis</a:t>
            </a:r>
          </a:p>
        </p:txBody>
      </p:sp>
      <p:pic>
        <p:nvPicPr>
          <p:cNvPr id="5" name="Picture 4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F2B66E09-92BF-4CF9-BBEA-BF65C3C2346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4124" y="1814979"/>
            <a:ext cx="10926545" cy="50430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03556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D36D05-B5D7-4D6D-ADCE-22E2517C80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Graphical user interface, text, application, email&#10;&#10;Description automatically generated">
            <a:extLst>
              <a:ext uri="{FF2B5EF4-FFF2-40B4-BE49-F238E27FC236}">
                <a16:creationId xmlns:a16="http://schemas.microsoft.com/office/drawing/2014/main" id="{DF37B806-1B58-42B9-B937-20CCE4ADD57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9158" y="1937812"/>
            <a:ext cx="9239634" cy="48336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4557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01952" y="539495"/>
            <a:ext cx="9628632" cy="1362113"/>
          </a:xfrm>
        </p:spPr>
        <p:txBody>
          <a:bodyPr>
            <a:normAutofit/>
          </a:bodyPr>
          <a:lstStyle/>
          <a:p>
            <a:r>
              <a:rPr lang="en-US" sz="4800" dirty="0"/>
              <a:t>Dizziness       vs.          Vertigo</a:t>
            </a:r>
          </a:p>
        </p:txBody>
      </p:sp>
      <p:pic>
        <p:nvPicPr>
          <p:cNvPr id="5" name="Content Placeholder 4" descr="Text&#10;&#10;Description automatically generated">
            <a:extLst>
              <a:ext uri="{FF2B5EF4-FFF2-40B4-BE49-F238E27FC236}">
                <a16:creationId xmlns:a16="http://schemas.microsoft.com/office/drawing/2014/main" id="{C07D23B2-A38F-4136-A068-5EABDEB1BA1D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186472" y="2444277"/>
            <a:ext cx="6005527" cy="3453603"/>
          </a:xfrm>
        </p:spPr>
      </p:pic>
      <p:pic>
        <p:nvPicPr>
          <p:cNvPr id="10" name="Content Placeholder 9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5CCC66A2-6C2E-4CC8-8EFD-72FDB5FE6A57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3"/>
          <a:stretch>
            <a:fillRect/>
          </a:stretch>
        </p:blipFill>
        <p:spPr>
          <a:xfrm>
            <a:off x="0" y="2444276"/>
            <a:ext cx="6556305" cy="3453603"/>
          </a:xfrm>
        </p:spPr>
      </p:pic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8D87FD6A-A635-4CCA-9526-77C8481E1CFA}"/>
              </a:ext>
            </a:extLst>
          </p:cNvPr>
          <p:cNvCxnSpPr>
            <a:cxnSpLocks/>
          </p:cNvCxnSpPr>
          <p:nvPr/>
        </p:nvCxnSpPr>
        <p:spPr>
          <a:xfrm flipH="1">
            <a:off x="1872890" y="1901608"/>
            <a:ext cx="316154" cy="704369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13" name="Picture 12">
            <a:extLst>
              <a:ext uri="{FF2B5EF4-FFF2-40B4-BE49-F238E27FC236}">
                <a16:creationId xmlns:a16="http://schemas.microsoft.com/office/drawing/2014/main" id="{2C85BA4F-6446-4837-9C7E-15F747D55C4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6874896">
            <a:off x="8452276" y="1919343"/>
            <a:ext cx="604720" cy="6528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82568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b="1" dirty="0"/>
              <a:t>Differential Diagnoses R/T Vertigo </a:t>
            </a:r>
          </a:p>
        </p:txBody>
      </p:sp>
      <p:pic>
        <p:nvPicPr>
          <p:cNvPr id="9" name="Picture 8" descr="Diagram&#10;&#10;Description automatically generated">
            <a:extLst>
              <a:ext uri="{FF2B5EF4-FFF2-40B4-BE49-F238E27FC236}">
                <a16:creationId xmlns:a16="http://schemas.microsoft.com/office/drawing/2014/main" id="{40763551-28A4-4D74-A71F-AD84DB4F014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5552" y="2033587"/>
            <a:ext cx="11334808" cy="4469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07055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Differential Diagnoses Incidence/Prevalence</a:t>
            </a:r>
          </a:p>
        </p:txBody>
      </p:sp>
      <p:pic>
        <p:nvPicPr>
          <p:cNvPr id="13" name="Content Placeholder 12" descr="A picture containing text&#10;&#10;Description automatically generated">
            <a:extLst>
              <a:ext uri="{FF2B5EF4-FFF2-40B4-BE49-F238E27FC236}">
                <a16:creationId xmlns:a16="http://schemas.microsoft.com/office/drawing/2014/main" id="{B8B2E35D-FA9E-419A-8A2A-CE64363E0143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963108" y="1982832"/>
            <a:ext cx="4325325" cy="4647892"/>
          </a:xfrm>
        </p:spPr>
      </p:pic>
      <p:pic>
        <p:nvPicPr>
          <p:cNvPr id="9" name="Content Placeholder 8" descr="Table&#10;&#10;Description automatically generated">
            <a:extLst>
              <a:ext uri="{FF2B5EF4-FFF2-40B4-BE49-F238E27FC236}">
                <a16:creationId xmlns:a16="http://schemas.microsoft.com/office/drawing/2014/main" id="{5703855E-474E-4F41-BCFC-82DD88968617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7080847" y="1957289"/>
            <a:ext cx="4078563" cy="3694613"/>
          </a:xfrm>
        </p:spPr>
      </p:pic>
      <p:pic>
        <p:nvPicPr>
          <p:cNvPr id="11" name="Picture 10" descr="Graphical user interface, application, table&#10;&#10;Description automatically generated">
            <a:extLst>
              <a:ext uri="{FF2B5EF4-FFF2-40B4-BE49-F238E27FC236}">
                <a16:creationId xmlns:a16="http://schemas.microsoft.com/office/drawing/2014/main" id="{21C0B20D-2D6B-4E00-978E-8BCC60D1BBA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80848" y="5651902"/>
            <a:ext cx="4078563" cy="10588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96992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14DE6514-D155-4C63-9905-22E3CCBBB6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Most Common DDx in Peds, Adults, and Pregnancy</a:t>
            </a:r>
          </a:p>
        </p:txBody>
      </p:sp>
      <p:pic>
        <p:nvPicPr>
          <p:cNvPr id="9" name="Picture 8" descr="Diagram, venn diagram&#10;&#10;Description automatically generated">
            <a:extLst>
              <a:ext uri="{FF2B5EF4-FFF2-40B4-BE49-F238E27FC236}">
                <a16:creationId xmlns:a16="http://schemas.microsoft.com/office/drawing/2014/main" id="{A1F4BBE7-1F06-4DF0-81CF-645A52375B4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8428" y="2021534"/>
            <a:ext cx="10435143" cy="45388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83043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Subjective Information</a:t>
            </a:r>
          </a:p>
        </p:txBody>
      </p:sp>
      <p:pic>
        <p:nvPicPr>
          <p:cNvPr id="4" name="Picture 3" descr="Graphical user interface, text, application, email&#10;&#10;Description automatically generated">
            <a:extLst>
              <a:ext uri="{FF2B5EF4-FFF2-40B4-BE49-F238E27FC236}">
                <a16:creationId xmlns:a16="http://schemas.microsoft.com/office/drawing/2014/main" id="{B50950BD-4F5B-4171-8CB1-0BB9B18A1F7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64208" y="1857390"/>
            <a:ext cx="8379560" cy="2704704"/>
          </a:xfrm>
          <a:prstGeom prst="rect">
            <a:avLst/>
          </a:prstGeom>
        </p:spPr>
      </p:pic>
      <p:pic>
        <p:nvPicPr>
          <p:cNvPr id="6" name="Picture 5" descr="Graphical user interface, text, application, email&#10;&#10;Description automatically generated">
            <a:extLst>
              <a:ext uri="{FF2B5EF4-FFF2-40B4-BE49-F238E27FC236}">
                <a16:creationId xmlns:a16="http://schemas.microsoft.com/office/drawing/2014/main" id="{22D3CD18-E002-4579-ACC3-AA860F5EBA3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64208" y="4498086"/>
            <a:ext cx="8379560" cy="23599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24663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History of Present Illness</a:t>
            </a:r>
          </a:p>
        </p:txBody>
      </p:sp>
      <p:pic>
        <p:nvPicPr>
          <p:cNvPr id="6" name="Picture 5" descr="Graphical user interface, text, application, email&#10;&#10;Description automatically generated">
            <a:extLst>
              <a:ext uri="{FF2B5EF4-FFF2-40B4-BE49-F238E27FC236}">
                <a16:creationId xmlns:a16="http://schemas.microsoft.com/office/drawing/2014/main" id="{36B7D814-EA03-4906-A91C-26D48E9447D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15209" y="1803469"/>
            <a:ext cx="5803640" cy="3226076"/>
          </a:xfrm>
          <a:prstGeom prst="rect">
            <a:avLst/>
          </a:prstGeom>
        </p:spPr>
      </p:pic>
      <p:pic>
        <p:nvPicPr>
          <p:cNvPr id="8" name="Picture 7" descr="Graphical user interface, text, application&#10;&#10;Description automatically generated with medium confidence">
            <a:extLst>
              <a:ext uri="{FF2B5EF4-FFF2-40B4-BE49-F238E27FC236}">
                <a16:creationId xmlns:a16="http://schemas.microsoft.com/office/drawing/2014/main" id="{507E71EC-ACE9-4E1D-883B-297065FAF7C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15209" y="5029545"/>
            <a:ext cx="5803640" cy="19183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74303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dirty="0"/>
              <a:t>Social and Family History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Picture Placeholder 2" descr="An empty placeholder to add an image. Click on the placeholder and select the image that you wish to add"/>
          <p:cNvSpPr>
            <a:spLocks noGrp="1"/>
          </p:cNvSpPr>
          <p:nvPr>
            <p:ph type="pic" idx="1"/>
          </p:nvPr>
        </p:nvSpPr>
        <p:spPr/>
      </p:sp>
      <p:pic>
        <p:nvPicPr>
          <p:cNvPr id="6" name="Picture 5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1C185FF3-F2DC-4484-8FA7-4293C72D23E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8905" y="2410904"/>
            <a:ext cx="4533889" cy="2404871"/>
          </a:xfrm>
          <a:prstGeom prst="rect">
            <a:avLst/>
          </a:prstGeom>
        </p:spPr>
      </p:pic>
      <p:pic>
        <p:nvPicPr>
          <p:cNvPr id="8" name="Picture 7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3E1D7CA8-3502-462A-AC65-FF4C9E9C87D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73645" y="2410904"/>
            <a:ext cx="4080396" cy="24048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41989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Educational subjects 16x9">
  <a:themeElements>
    <a:clrScheme name="Education">
      <a:dk1>
        <a:srgbClr val="3C4743"/>
      </a:dk1>
      <a:lt1>
        <a:srgbClr val="E5E6DA"/>
      </a:lt1>
      <a:dk2>
        <a:srgbClr val="000000"/>
      </a:dk2>
      <a:lt2>
        <a:srgbClr val="FFFFFF"/>
      </a:lt2>
      <a:accent1>
        <a:srgbClr val="DDC237"/>
      </a:accent1>
      <a:accent2>
        <a:srgbClr val="94A43E"/>
      </a:accent2>
      <a:accent3>
        <a:srgbClr val="6488A3"/>
      </a:accent3>
      <a:accent4>
        <a:srgbClr val="926E8F"/>
      </a:accent4>
      <a:accent5>
        <a:srgbClr val="96A1AA"/>
      </a:accent5>
      <a:accent6>
        <a:srgbClr val="A99E8A"/>
      </a:accent6>
      <a:hlink>
        <a:srgbClr val="6488A3"/>
      </a:hlink>
      <a:folHlink>
        <a:srgbClr val="926E8F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F00001127.potx" id="{6B18C398-4F76-4BDC-B8A4-D02A96E0AA82}" vid="{FBF1AC64-E511-41D2-AA23-0E693E79CD77}"/>
    </a:ext>
  </a:extLst>
</a:theme>
</file>

<file path=ppt/theme/theme2.xml><?xml version="1.0" encoding="utf-8"?>
<a:theme xmlns:a="http://schemas.openxmlformats.org/drawingml/2006/main" name="Office Theme">
  <a:themeElements>
    <a:clrScheme name="Education">
      <a:dk1>
        <a:srgbClr val="3C4743"/>
      </a:dk1>
      <a:lt1>
        <a:srgbClr val="E5E6DA"/>
      </a:lt1>
      <a:dk2>
        <a:srgbClr val="000000"/>
      </a:dk2>
      <a:lt2>
        <a:srgbClr val="FFFFFF"/>
      </a:lt2>
      <a:accent1>
        <a:srgbClr val="DDC237"/>
      </a:accent1>
      <a:accent2>
        <a:srgbClr val="94A43E"/>
      </a:accent2>
      <a:accent3>
        <a:srgbClr val="6488A3"/>
      </a:accent3>
      <a:accent4>
        <a:srgbClr val="926E8F"/>
      </a:accent4>
      <a:accent5>
        <a:srgbClr val="96A1AA"/>
      </a:accent5>
      <a:accent6>
        <a:srgbClr val="A99E8A"/>
      </a:accent6>
      <a:hlink>
        <a:srgbClr val="6488A3"/>
      </a:hlink>
      <a:folHlink>
        <a:srgbClr val="926E8F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Education">
      <a:dk1>
        <a:srgbClr val="3C4743"/>
      </a:dk1>
      <a:lt1>
        <a:srgbClr val="E5E6DA"/>
      </a:lt1>
      <a:dk2>
        <a:srgbClr val="000000"/>
      </a:dk2>
      <a:lt2>
        <a:srgbClr val="FFFFFF"/>
      </a:lt2>
      <a:accent1>
        <a:srgbClr val="DDC237"/>
      </a:accent1>
      <a:accent2>
        <a:srgbClr val="94A43E"/>
      </a:accent2>
      <a:accent3>
        <a:srgbClr val="6488A3"/>
      </a:accent3>
      <a:accent4>
        <a:srgbClr val="926E8F"/>
      </a:accent4>
      <a:accent5>
        <a:srgbClr val="96A1AA"/>
      </a:accent5>
      <a:accent6>
        <a:srgbClr val="A99E8A"/>
      </a:accent6>
      <a:hlink>
        <a:srgbClr val="6488A3"/>
      </a:hlink>
      <a:folHlink>
        <a:srgbClr val="926E8F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Educational subjects presentation, chalkboard illustrations design (widescreen)</Template>
  <TotalTime>101</TotalTime>
  <Words>78</Words>
  <Application>Microsoft Office PowerPoint</Application>
  <PresentationFormat>Widescreen</PresentationFormat>
  <Paragraphs>18</Paragraphs>
  <Slides>20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Calibri</vt:lpstr>
      <vt:lpstr>Wingdings</vt:lpstr>
      <vt:lpstr>Educational subjects 16x9</vt:lpstr>
      <vt:lpstr>PowerPoint Presentation</vt:lpstr>
      <vt:lpstr>Dizziness: Approach to the Diagnosis</vt:lpstr>
      <vt:lpstr>Dizziness       vs.          Vertigo</vt:lpstr>
      <vt:lpstr>Differential Diagnoses R/T Vertigo </vt:lpstr>
      <vt:lpstr>Differential Diagnoses Incidence/Prevalence</vt:lpstr>
      <vt:lpstr>Most Common DDx in Peds, Adults, and Pregnancy</vt:lpstr>
      <vt:lpstr>Subjective Information</vt:lpstr>
      <vt:lpstr>History of Present Illness</vt:lpstr>
      <vt:lpstr>Social and Family History</vt:lpstr>
      <vt:lpstr>Review Of Systems</vt:lpstr>
      <vt:lpstr>Dizziness flow sheet</vt:lpstr>
      <vt:lpstr>Objective Information</vt:lpstr>
      <vt:lpstr>Assessment and Plan</vt:lpstr>
      <vt:lpstr>Overview of Red Flags</vt:lpstr>
      <vt:lpstr>Case Study: Subjective</vt:lpstr>
      <vt:lpstr>Case Study: Objective, Assessment and Plan</vt:lpstr>
      <vt:lpstr>Case Study: Pathophysiology </vt:lpstr>
      <vt:lpstr>PowerPoint Presentation</vt:lpstr>
      <vt:lpstr>Orthostatic Hypotension in Layman’s Terms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Catherine Tanner</dc:creator>
  <cp:lastModifiedBy>Catherine Tanner</cp:lastModifiedBy>
  <cp:revision>1</cp:revision>
  <dcterms:created xsi:type="dcterms:W3CDTF">2021-08-30T22:09:59Z</dcterms:created>
  <dcterms:modified xsi:type="dcterms:W3CDTF">2021-08-30T23:51:46Z</dcterms:modified>
</cp:coreProperties>
</file>